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8" r:id="rId5"/>
    <p:sldId id="259" r:id="rId6"/>
    <p:sldId id="260" r:id="rId7"/>
    <p:sldId id="279" r:id="rId8"/>
    <p:sldId id="274" r:id="rId9"/>
    <p:sldId id="280" r:id="rId10"/>
    <p:sldId id="281" r:id="rId11"/>
    <p:sldId id="282" r:id="rId12"/>
    <p:sldId id="283" r:id="rId13"/>
    <p:sldId id="284" r:id="rId14"/>
    <p:sldId id="285" r:id="rId15"/>
    <p:sldId id="269" r:id="rId16"/>
    <p:sldId id="270" r:id="rId17"/>
  </p:sldIdLst>
  <p:sldSz cx="20318413" cy="11430000"/>
  <p:notesSz cx="11430000" cy="203184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jMFPcE5dEYXgZm6OAOpqBzY9QP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6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7F70AE3C-5703-D46F-0E42-93BB92CBA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>
            <a:extLst>
              <a:ext uri="{FF2B5EF4-FFF2-40B4-BE49-F238E27FC236}">
                <a16:creationId xmlns:a16="http://schemas.microsoft.com/office/drawing/2014/main" id="{C23D093C-0F3C-CE73-2D6D-63090A634E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6:notes">
            <a:extLst>
              <a:ext uri="{FF2B5EF4-FFF2-40B4-BE49-F238E27FC236}">
                <a16:creationId xmlns:a16="http://schemas.microsoft.com/office/drawing/2014/main" id="{968A082B-A878-B0DF-A68D-833DFB3A1C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>
            <a:extLst>
              <a:ext uri="{FF2B5EF4-FFF2-40B4-BE49-F238E27FC236}">
                <a16:creationId xmlns:a16="http://schemas.microsoft.com/office/drawing/2014/main" id="{89C7F30F-CD2F-59C7-6600-BF4D21A6C4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895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8C104FC4-89D1-5724-7CF1-6986DACF3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>
            <a:extLst>
              <a:ext uri="{FF2B5EF4-FFF2-40B4-BE49-F238E27FC236}">
                <a16:creationId xmlns:a16="http://schemas.microsoft.com/office/drawing/2014/main" id="{6231E55E-59ED-22F5-2530-1E4BEDE5B5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6:notes">
            <a:extLst>
              <a:ext uri="{FF2B5EF4-FFF2-40B4-BE49-F238E27FC236}">
                <a16:creationId xmlns:a16="http://schemas.microsoft.com/office/drawing/2014/main" id="{3BE48B81-335C-7616-BBD6-FB8AC09B6A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>
            <a:extLst>
              <a:ext uri="{FF2B5EF4-FFF2-40B4-BE49-F238E27FC236}">
                <a16:creationId xmlns:a16="http://schemas.microsoft.com/office/drawing/2014/main" id="{9830E9D3-2CC9-482B-3A9C-72012AA85A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552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FA184572-35CA-4DB4-2EBC-9B6F5CC35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>
            <a:extLst>
              <a:ext uri="{FF2B5EF4-FFF2-40B4-BE49-F238E27FC236}">
                <a16:creationId xmlns:a16="http://schemas.microsoft.com/office/drawing/2014/main" id="{92C881D8-A226-B2B6-0B49-3A021606DF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6:notes">
            <a:extLst>
              <a:ext uri="{FF2B5EF4-FFF2-40B4-BE49-F238E27FC236}">
                <a16:creationId xmlns:a16="http://schemas.microsoft.com/office/drawing/2014/main" id="{C7C976DA-DD98-892A-0690-F52FE0243A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>
            <a:extLst>
              <a:ext uri="{FF2B5EF4-FFF2-40B4-BE49-F238E27FC236}">
                <a16:creationId xmlns:a16="http://schemas.microsoft.com/office/drawing/2014/main" id="{24E29C65-069E-496F-2D99-9D608ECA6A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9195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763E33C1-78EA-8000-C4FC-40AA79F63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>
            <a:extLst>
              <a:ext uri="{FF2B5EF4-FFF2-40B4-BE49-F238E27FC236}">
                <a16:creationId xmlns:a16="http://schemas.microsoft.com/office/drawing/2014/main" id="{A7A5F5E1-740A-7668-B0E8-B986BCA07D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6:notes">
            <a:extLst>
              <a:ext uri="{FF2B5EF4-FFF2-40B4-BE49-F238E27FC236}">
                <a16:creationId xmlns:a16="http://schemas.microsoft.com/office/drawing/2014/main" id="{5BDC1FE2-027A-D483-A860-3C7F9ECA60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>
            <a:extLst>
              <a:ext uri="{FF2B5EF4-FFF2-40B4-BE49-F238E27FC236}">
                <a16:creationId xmlns:a16="http://schemas.microsoft.com/office/drawing/2014/main" id="{6C7C8A00-BD2B-EC9A-90CB-CD3146971B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9403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43E9B22E-889E-639F-FA63-926B27EA4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>
            <a:extLst>
              <a:ext uri="{FF2B5EF4-FFF2-40B4-BE49-F238E27FC236}">
                <a16:creationId xmlns:a16="http://schemas.microsoft.com/office/drawing/2014/main" id="{B91B7758-2166-2726-1E80-E746847FDF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6:notes">
            <a:extLst>
              <a:ext uri="{FF2B5EF4-FFF2-40B4-BE49-F238E27FC236}">
                <a16:creationId xmlns:a16="http://schemas.microsoft.com/office/drawing/2014/main" id="{E716F1F2-9301-5F8D-9A95-844D5B8DD1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>
            <a:extLst>
              <a:ext uri="{FF2B5EF4-FFF2-40B4-BE49-F238E27FC236}">
                <a16:creationId xmlns:a16="http://schemas.microsoft.com/office/drawing/2014/main" id="{DF2A2971-4A5C-90FB-196C-34374AD70A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736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56E0A002-2BC1-D75D-6A1B-F4CF74065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>
            <a:extLst>
              <a:ext uri="{FF2B5EF4-FFF2-40B4-BE49-F238E27FC236}">
                <a16:creationId xmlns:a16="http://schemas.microsoft.com/office/drawing/2014/main" id="{3071FEEC-FD8E-F102-2758-7E033981B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3:notes">
            <a:extLst>
              <a:ext uri="{FF2B5EF4-FFF2-40B4-BE49-F238E27FC236}">
                <a16:creationId xmlns:a16="http://schemas.microsoft.com/office/drawing/2014/main" id="{0B1BE946-BFB6-40A3-291A-D32F4F3133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:notes">
            <a:extLst>
              <a:ext uri="{FF2B5EF4-FFF2-40B4-BE49-F238E27FC236}">
                <a16:creationId xmlns:a16="http://schemas.microsoft.com/office/drawing/2014/main" id="{DE0BD6F4-D488-D56F-1376-618DE153752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7990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83E152DE-BF29-8058-B5D7-184D81181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>
            <a:extLst>
              <a:ext uri="{FF2B5EF4-FFF2-40B4-BE49-F238E27FC236}">
                <a16:creationId xmlns:a16="http://schemas.microsoft.com/office/drawing/2014/main" id="{13FDAE86-3818-77C7-6804-82DA0B8549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5:notes">
            <a:extLst>
              <a:ext uri="{FF2B5EF4-FFF2-40B4-BE49-F238E27FC236}">
                <a16:creationId xmlns:a16="http://schemas.microsoft.com/office/drawing/2014/main" id="{02DE0224-FD7D-EEB9-3B5B-523FDDE08A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:notes">
            <a:extLst>
              <a:ext uri="{FF2B5EF4-FFF2-40B4-BE49-F238E27FC236}">
                <a16:creationId xmlns:a16="http://schemas.microsoft.com/office/drawing/2014/main" id="{B1B9D680-E08F-8765-7D30-970EA00368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0336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312208B9-007F-062F-2316-21CC4CA5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>
            <a:extLst>
              <a:ext uri="{FF2B5EF4-FFF2-40B4-BE49-F238E27FC236}">
                <a16:creationId xmlns:a16="http://schemas.microsoft.com/office/drawing/2014/main" id="{98C5A581-DA33-6C5C-9235-713E7F425C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6:notes">
            <a:extLst>
              <a:ext uri="{FF2B5EF4-FFF2-40B4-BE49-F238E27FC236}">
                <a16:creationId xmlns:a16="http://schemas.microsoft.com/office/drawing/2014/main" id="{2B404742-4416-BD0E-7F27-E15CC80367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>
            <a:extLst>
              <a:ext uri="{FF2B5EF4-FFF2-40B4-BE49-F238E27FC236}">
                <a16:creationId xmlns:a16="http://schemas.microsoft.com/office/drawing/2014/main" id="{83769C4E-21FB-01D5-1C24-37C3028BFF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2089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950E92DD-2A60-CA3E-AE18-1BE8A4FCE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>
            <a:extLst>
              <a:ext uri="{FF2B5EF4-FFF2-40B4-BE49-F238E27FC236}">
                <a16:creationId xmlns:a16="http://schemas.microsoft.com/office/drawing/2014/main" id="{2DC9E0D0-57C9-A69D-865B-4C1BA2EE3E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6:notes">
            <a:extLst>
              <a:ext uri="{FF2B5EF4-FFF2-40B4-BE49-F238E27FC236}">
                <a16:creationId xmlns:a16="http://schemas.microsoft.com/office/drawing/2014/main" id="{E3419F8B-2F57-F0F8-2BE9-E33540DD08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>
            <a:extLst>
              <a:ext uri="{FF2B5EF4-FFF2-40B4-BE49-F238E27FC236}">
                <a16:creationId xmlns:a16="http://schemas.microsoft.com/office/drawing/2014/main" id="{5D3CF91B-D698-536C-3DA8-13FFA4902B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6426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drive.google.com/file/d/1jaPHI0qAdC30tJneq7G80-YOiCpuApwr/view?usp=sharing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344E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0317968" cy="114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/>
          <p:nvPr/>
        </p:nvSpPr>
        <p:spPr>
          <a:xfrm>
            <a:off x="444456" y="520700"/>
            <a:ext cx="4477500" cy="1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팀스파르타주식회사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내일배움캠프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1066693" y="4038600"/>
            <a:ext cx="16063893" cy="18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SilverTown</a:t>
            </a:r>
            <a:r>
              <a:rPr lang="en-US" sz="9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Utopia</a:t>
            </a:r>
            <a:endParaRPr sz="9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1066693" y="5499100"/>
            <a:ext cx="8111174" cy="16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altLang="ko-KR" sz="4800" dirty="0"/>
              <a:t>4</a:t>
            </a:r>
            <a:r>
              <a:rPr lang="ko-KR" alt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주차 </a:t>
            </a:r>
            <a:r>
              <a:rPr lang="en-US" altLang="ko-KR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Unity </a:t>
            </a:r>
            <a:r>
              <a:rPr lang="ko-KR" alt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입문 프로젝트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13092391" y="5715000"/>
            <a:ext cx="6374762" cy="20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1"/>
          <p:cNvSpPr/>
          <p:nvPr/>
        </p:nvSpPr>
        <p:spPr>
          <a:xfrm>
            <a:off x="13092391" y="5715000"/>
            <a:ext cx="3098490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1"/>
          <p:cNvSpPr/>
          <p:nvPr/>
        </p:nvSpPr>
        <p:spPr>
          <a:xfrm>
            <a:off x="12990801" y="5715000"/>
            <a:ext cx="3301670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</a:t>
            </a:r>
            <a:r>
              <a:rPr lang="en-US" sz="4800" dirty="0">
                <a:solidFill>
                  <a:srgbClr val="FFFFFF"/>
                </a:solidFill>
              </a:rPr>
              <a:t>6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조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16470253" y="5715000"/>
            <a:ext cx="444455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4800"/>
            </a:pPr>
            <a:r>
              <a:rPr lang="ko-KR" altLang="en-US" sz="4800" dirty="0"/>
              <a:t>실버타운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13054300" y="6642100"/>
            <a:ext cx="6692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2800" dirty="0"/>
              <a:t>박용규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2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문장원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박기훈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2800" dirty="0"/>
              <a:t>이원진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13105089" y="7193844"/>
            <a:ext cx="2609044" cy="5461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1"/>
          <p:cNvSpPr/>
          <p:nvPr/>
        </p:nvSpPr>
        <p:spPr>
          <a:xfrm>
            <a:off x="13028897" y="7239000"/>
            <a:ext cx="2865859" cy="6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튜터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200" dirty="0">
                <a:solidFill>
                  <a:srgbClr val="FFFFFF"/>
                </a:solidFill>
              </a:rPr>
              <a:t>이승환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"/>
          <p:cNvSpPr/>
          <p:nvPr/>
        </p:nvSpPr>
        <p:spPr>
          <a:xfrm>
            <a:off x="1066693" y="3505200"/>
            <a:ext cx="15792987" cy="61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344E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E8344E"/>
                </a:solidFill>
                <a:latin typeface="Arial"/>
                <a:ea typeface="Arial"/>
                <a:cs typeface="Arial"/>
                <a:sym typeface="Arial"/>
              </a:rPr>
              <a:t>실버타운 입주를 향한 마지막 모험담을 그린 액션 </a:t>
            </a:r>
            <a:r>
              <a:rPr lang="ko-KR" altLang="en-US" sz="3200" b="0" i="0" u="none" strike="noStrike" cap="none" dirty="0" err="1">
                <a:solidFill>
                  <a:srgbClr val="E8344E"/>
                </a:solidFill>
                <a:latin typeface="Arial"/>
                <a:ea typeface="Arial"/>
                <a:cs typeface="Arial"/>
                <a:sym typeface="Arial"/>
              </a:rPr>
              <a:t>로그라이크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>
          <a:extLst>
            <a:ext uri="{FF2B5EF4-FFF2-40B4-BE49-F238E27FC236}">
              <a16:creationId xmlns:a16="http://schemas.microsoft.com/office/drawing/2014/main" id="{2070E3E9-9FA8-0C4F-4AE0-BFFAE7359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 descr=" ">
            <a:extLst>
              <a:ext uri="{FF2B5EF4-FFF2-40B4-BE49-F238E27FC236}">
                <a16:creationId xmlns:a16="http://schemas.microsoft.com/office/drawing/2014/main" id="{9EF9013C-603D-1651-5718-CF8A36421B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>
            <a:extLst>
              <a:ext uri="{FF2B5EF4-FFF2-40B4-BE49-F238E27FC236}">
                <a16:creationId xmlns:a16="http://schemas.microsoft.com/office/drawing/2014/main" id="{8D03DEE2-856A-33D7-0AC3-7E9F190413CA}"/>
              </a:ext>
            </a:extLst>
          </p:cNvPr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">
            <a:extLst>
              <a:ext uri="{FF2B5EF4-FFF2-40B4-BE49-F238E27FC236}">
                <a16:creationId xmlns:a16="http://schemas.microsoft.com/office/drawing/2014/main" id="{66AD0B58-09E6-29A5-597B-A0299BD8A65F}"/>
              </a:ext>
            </a:extLst>
          </p:cNvPr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>
            <a:extLst>
              <a:ext uri="{FF2B5EF4-FFF2-40B4-BE49-F238E27FC236}">
                <a16:creationId xmlns:a16="http://schemas.microsoft.com/office/drawing/2014/main" id="{F977DADE-EC7F-71E5-D5A4-04A50C748E5F}"/>
              </a:ext>
            </a:extLst>
          </p:cNvPr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6" descr=" ">
            <a:extLst>
              <a:ext uri="{FF2B5EF4-FFF2-40B4-BE49-F238E27FC236}">
                <a16:creationId xmlns:a16="http://schemas.microsoft.com/office/drawing/2014/main" id="{08387081-13B4-C7C9-A4D9-CD11D552D63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907340-1C43-8016-4269-A27B90B08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745" y="2405743"/>
            <a:ext cx="14078970" cy="787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74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>
          <a:extLst>
            <a:ext uri="{FF2B5EF4-FFF2-40B4-BE49-F238E27FC236}">
              <a16:creationId xmlns:a16="http://schemas.microsoft.com/office/drawing/2014/main" id="{68DDE983-8F8D-644D-679C-8A01A4003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 descr=" ">
            <a:extLst>
              <a:ext uri="{FF2B5EF4-FFF2-40B4-BE49-F238E27FC236}">
                <a16:creationId xmlns:a16="http://schemas.microsoft.com/office/drawing/2014/main" id="{5F6A4D50-F497-3EC4-62CD-BF49693F9C3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>
            <a:extLst>
              <a:ext uri="{FF2B5EF4-FFF2-40B4-BE49-F238E27FC236}">
                <a16:creationId xmlns:a16="http://schemas.microsoft.com/office/drawing/2014/main" id="{017BC127-3948-4168-F000-85C940642E91}"/>
              </a:ext>
            </a:extLst>
          </p:cNvPr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">
            <a:extLst>
              <a:ext uri="{FF2B5EF4-FFF2-40B4-BE49-F238E27FC236}">
                <a16:creationId xmlns:a16="http://schemas.microsoft.com/office/drawing/2014/main" id="{59E5C14F-AC2C-0350-662A-154BC485A8F9}"/>
              </a:ext>
            </a:extLst>
          </p:cNvPr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>
            <a:extLst>
              <a:ext uri="{FF2B5EF4-FFF2-40B4-BE49-F238E27FC236}">
                <a16:creationId xmlns:a16="http://schemas.microsoft.com/office/drawing/2014/main" id="{37526CED-A61C-0C2A-BAF4-646E986B3206}"/>
              </a:ext>
            </a:extLst>
          </p:cNvPr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6" descr=" ">
            <a:extLst>
              <a:ext uri="{FF2B5EF4-FFF2-40B4-BE49-F238E27FC236}">
                <a16:creationId xmlns:a16="http://schemas.microsoft.com/office/drawing/2014/main" id="{D8670E60-B4DC-BB6A-E29A-9808BA01751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3FDEE8-D5AC-B7F9-F678-D0F7CFA2D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424" y="2570389"/>
            <a:ext cx="14411032" cy="772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77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>
          <a:extLst>
            <a:ext uri="{FF2B5EF4-FFF2-40B4-BE49-F238E27FC236}">
              <a16:creationId xmlns:a16="http://schemas.microsoft.com/office/drawing/2014/main" id="{36D43CA4-05E4-106E-389C-A5BBADAA8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 descr=" ">
            <a:extLst>
              <a:ext uri="{FF2B5EF4-FFF2-40B4-BE49-F238E27FC236}">
                <a16:creationId xmlns:a16="http://schemas.microsoft.com/office/drawing/2014/main" id="{AD2E252E-5091-A58A-FFE1-FCC69283AF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>
            <a:extLst>
              <a:ext uri="{FF2B5EF4-FFF2-40B4-BE49-F238E27FC236}">
                <a16:creationId xmlns:a16="http://schemas.microsoft.com/office/drawing/2014/main" id="{53712CC1-294D-310E-F4CB-8453AF012513}"/>
              </a:ext>
            </a:extLst>
          </p:cNvPr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">
            <a:extLst>
              <a:ext uri="{FF2B5EF4-FFF2-40B4-BE49-F238E27FC236}">
                <a16:creationId xmlns:a16="http://schemas.microsoft.com/office/drawing/2014/main" id="{6DC6AD74-5A92-3786-3742-EB9F94F82296}"/>
              </a:ext>
            </a:extLst>
          </p:cNvPr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>
            <a:extLst>
              <a:ext uri="{FF2B5EF4-FFF2-40B4-BE49-F238E27FC236}">
                <a16:creationId xmlns:a16="http://schemas.microsoft.com/office/drawing/2014/main" id="{C630F9D3-5F3E-775C-08BE-900723EDC9D8}"/>
              </a:ext>
            </a:extLst>
          </p:cNvPr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6" descr=" ">
            <a:extLst>
              <a:ext uri="{FF2B5EF4-FFF2-40B4-BE49-F238E27FC236}">
                <a16:creationId xmlns:a16="http://schemas.microsoft.com/office/drawing/2014/main" id="{D95BC5BD-1440-9702-9A4C-6030F6385A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DC8683-D1C9-00A3-9327-7FB6C662A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834" y="2318056"/>
            <a:ext cx="15725775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46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>
          <a:extLst>
            <a:ext uri="{FF2B5EF4-FFF2-40B4-BE49-F238E27FC236}">
              <a16:creationId xmlns:a16="http://schemas.microsoft.com/office/drawing/2014/main" id="{70163FC9-2FE7-9949-3268-B6634351B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 descr=" ">
            <a:extLst>
              <a:ext uri="{FF2B5EF4-FFF2-40B4-BE49-F238E27FC236}">
                <a16:creationId xmlns:a16="http://schemas.microsoft.com/office/drawing/2014/main" id="{AF4DB06B-2211-F989-F5F4-B4762165E0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>
            <a:extLst>
              <a:ext uri="{FF2B5EF4-FFF2-40B4-BE49-F238E27FC236}">
                <a16:creationId xmlns:a16="http://schemas.microsoft.com/office/drawing/2014/main" id="{9AC70BA4-BB18-DFCB-0316-4C2C3127CCB3}"/>
              </a:ext>
            </a:extLst>
          </p:cNvPr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">
            <a:extLst>
              <a:ext uri="{FF2B5EF4-FFF2-40B4-BE49-F238E27FC236}">
                <a16:creationId xmlns:a16="http://schemas.microsoft.com/office/drawing/2014/main" id="{C99FEEEC-9D70-8743-5BA4-C5B89702DC9A}"/>
              </a:ext>
            </a:extLst>
          </p:cNvPr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>
            <a:extLst>
              <a:ext uri="{FF2B5EF4-FFF2-40B4-BE49-F238E27FC236}">
                <a16:creationId xmlns:a16="http://schemas.microsoft.com/office/drawing/2014/main" id="{47730611-FF2B-605B-71DA-76A3264558F0}"/>
              </a:ext>
            </a:extLst>
          </p:cNvPr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6" descr=" ">
            <a:extLst>
              <a:ext uri="{FF2B5EF4-FFF2-40B4-BE49-F238E27FC236}">
                <a16:creationId xmlns:a16="http://schemas.microsoft.com/office/drawing/2014/main" id="{7559BC13-CBAC-FEFD-3885-125FDD8528E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30237F-39D0-2533-0492-3EEEB856D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65" y="2403781"/>
            <a:ext cx="15744825" cy="83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87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>
          <a:extLst>
            <a:ext uri="{FF2B5EF4-FFF2-40B4-BE49-F238E27FC236}">
              <a16:creationId xmlns:a16="http://schemas.microsoft.com/office/drawing/2014/main" id="{277856A4-7BAD-2BD7-5DC9-014D63528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 descr=" ">
            <a:extLst>
              <a:ext uri="{FF2B5EF4-FFF2-40B4-BE49-F238E27FC236}">
                <a16:creationId xmlns:a16="http://schemas.microsoft.com/office/drawing/2014/main" id="{77EBF031-1122-10B1-D5B6-1332A4622FD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>
            <a:extLst>
              <a:ext uri="{FF2B5EF4-FFF2-40B4-BE49-F238E27FC236}">
                <a16:creationId xmlns:a16="http://schemas.microsoft.com/office/drawing/2014/main" id="{9278F438-89E4-6B3D-5882-B6B38892144B}"/>
              </a:ext>
            </a:extLst>
          </p:cNvPr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">
            <a:extLst>
              <a:ext uri="{FF2B5EF4-FFF2-40B4-BE49-F238E27FC236}">
                <a16:creationId xmlns:a16="http://schemas.microsoft.com/office/drawing/2014/main" id="{FCBB54A4-7A67-A33C-E197-F8B1EA49D75D}"/>
              </a:ext>
            </a:extLst>
          </p:cNvPr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>
            <a:extLst>
              <a:ext uri="{FF2B5EF4-FFF2-40B4-BE49-F238E27FC236}">
                <a16:creationId xmlns:a16="http://schemas.microsoft.com/office/drawing/2014/main" id="{D3877472-99AF-7939-C6CE-DC9F792F6D59}"/>
              </a:ext>
            </a:extLst>
          </p:cNvPr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4800" dirty="0"/>
              <a:t>시연 영상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6" descr=" ">
            <a:extLst>
              <a:ext uri="{FF2B5EF4-FFF2-40B4-BE49-F238E27FC236}">
                <a16:creationId xmlns:a16="http://schemas.microsoft.com/office/drawing/2014/main" id="{BEBF42CD-CD82-C190-B410-0DC47BE750A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058F55-411F-6C18-01FE-E97DD311A1BA}"/>
              </a:ext>
            </a:extLst>
          </p:cNvPr>
          <p:cNvSpPr txBox="1"/>
          <p:nvPr/>
        </p:nvSpPr>
        <p:spPr>
          <a:xfrm>
            <a:off x="7718678" y="1239735"/>
            <a:ext cx="2598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hlinkClick r:id="rId7"/>
              </a:rPr>
              <a:t>영상 링크</a:t>
            </a:r>
            <a:endParaRPr lang="ko-KR" altLang="en-US" sz="2400" dirty="0"/>
          </a:p>
        </p:txBody>
      </p:sp>
      <p:pic>
        <p:nvPicPr>
          <p:cNvPr id="3" name="SilverTownUtopia_5Min">
            <a:hlinkClick r:id="" action="ppaction://media"/>
            <a:extLst>
              <a:ext uri="{FF2B5EF4-FFF2-40B4-BE49-F238E27FC236}">
                <a16:creationId xmlns:a16="http://schemas.microsoft.com/office/drawing/2014/main" id="{49D1172B-8F45-C299-486E-0D9096E840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2091" y="2441396"/>
            <a:ext cx="14520442" cy="818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1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4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1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2"/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2"/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2"/>
          <p:cNvSpPr/>
          <p:nvPr/>
        </p:nvSpPr>
        <p:spPr>
          <a:xfrm>
            <a:off x="2412759" y="914400"/>
            <a:ext cx="16863913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자체 평가 의견 - (1) 프로젝트 결과물에 대한 완성도 평가 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12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2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5584" y="3115130"/>
            <a:ext cx="1801949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2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5584" y="4042230"/>
            <a:ext cx="1801949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2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5584" y="5210631"/>
            <a:ext cx="180194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2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5584" y="6242959"/>
            <a:ext cx="180194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2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1723" y="8552845"/>
            <a:ext cx="1801949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2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57234" y="3140530"/>
            <a:ext cx="12699" cy="5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2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49365" y="3153230"/>
            <a:ext cx="12699" cy="5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2"/>
          <p:cNvSpPr/>
          <p:nvPr/>
        </p:nvSpPr>
        <p:spPr>
          <a:xfrm>
            <a:off x="1104790" y="3102430"/>
            <a:ext cx="260324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2"/>
          <p:cNvSpPr/>
          <p:nvPr/>
        </p:nvSpPr>
        <p:spPr>
          <a:xfrm>
            <a:off x="1104790" y="4029530"/>
            <a:ext cx="260324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ea typeface="Calibri"/>
              </a:rPr>
              <a:t>박용규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2"/>
          <p:cNvSpPr/>
          <p:nvPr/>
        </p:nvSpPr>
        <p:spPr>
          <a:xfrm>
            <a:off x="7200180" y="4054930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다른 분들에 비해 구현한 게 적고</a:t>
            </a:r>
            <a:r>
              <a:rPr lang="en-US" altLang="ko-K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팀장으로써 일정 관리를 실패한 게 마음에 걸립니다</a:t>
            </a:r>
            <a:r>
              <a:rPr lang="en-US" altLang="ko-K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2"/>
          <p:cNvSpPr/>
          <p:nvPr/>
        </p:nvSpPr>
        <p:spPr>
          <a:xfrm>
            <a:off x="7200180" y="4905830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2"/>
          <p:cNvSpPr/>
          <p:nvPr/>
        </p:nvSpPr>
        <p:spPr>
          <a:xfrm>
            <a:off x="7200180" y="5210631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2"/>
          <p:cNvSpPr/>
          <p:nvPr/>
        </p:nvSpPr>
        <p:spPr>
          <a:xfrm>
            <a:off x="7179017" y="6520545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125000"/>
              </a:lnSpc>
              <a:buSzPts val="2400"/>
            </a:pPr>
            <a:r>
              <a:rPr lang="ko-KR" altLang="en-US" sz="1800" dirty="0"/>
              <a:t>생각한 만큼의 성과가 나오지 않았습니다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여러가지 상황을 예상하고</a:t>
            </a:r>
            <a:r>
              <a:rPr lang="en-US" altLang="ko-KR" sz="1800" dirty="0"/>
              <a:t>, </a:t>
            </a:r>
            <a:r>
              <a:rPr lang="ko-KR" altLang="en-US" sz="1800" dirty="0"/>
              <a:t>유연하게 대처 할 수 있도록 설계하지 못한점이 가장 아쉬웠으며</a:t>
            </a:r>
            <a:r>
              <a:rPr lang="en-US" altLang="ko-KR" sz="1800" dirty="0"/>
              <a:t>, </a:t>
            </a:r>
            <a:r>
              <a:rPr lang="ko-KR" altLang="en-US" sz="1800" dirty="0"/>
              <a:t>당 프로젝트의 경험을 타산지석으로 프로젝트의 디테일과 작업순서를 조금 더 </a:t>
            </a:r>
            <a:r>
              <a:rPr lang="ko-KR" altLang="en-US" sz="1800" dirty="0" err="1"/>
              <a:t>신경써서</a:t>
            </a:r>
            <a:r>
              <a:rPr lang="ko-KR" altLang="en-US" sz="1800" dirty="0"/>
              <a:t> 진행하도록 하겠습니다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2"/>
          <p:cNvSpPr/>
          <p:nvPr/>
        </p:nvSpPr>
        <p:spPr>
          <a:xfrm>
            <a:off x="3606439" y="4029530"/>
            <a:ext cx="2793721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/>
              <a:t>6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점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2"/>
          <p:cNvSpPr/>
          <p:nvPr/>
        </p:nvSpPr>
        <p:spPr>
          <a:xfrm>
            <a:off x="3606439" y="5304972"/>
            <a:ext cx="2793721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9점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2"/>
          <p:cNvSpPr/>
          <p:nvPr/>
        </p:nvSpPr>
        <p:spPr>
          <a:xfrm>
            <a:off x="3606439" y="6495145"/>
            <a:ext cx="2793721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6점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2"/>
          <p:cNvSpPr/>
          <p:nvPr/>
        </p:nvSpPr>
        <p:spPr>
          <a:xfrm>
            <a:off x="1104790" y="5317672"/>
            <a:ext cx="2603240" cy="1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 err="1">
                <a:ea typeface="Calibri"/>
              </a:rPr>
              <a:t>문장원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2"/>
          <p:cNvSpPr/>
          <p:nvPr/>
        </p:nvSpPr>
        <p:spPr>
          <a:xfrm>
            <a:off x="1104790" y="6495145"/>
            <a:ext cx="2603240" cy="1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ea typeface="Calibri"/>
              </a:rPr>
              <a:t>박기훈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2"/>
          <p:cNvSpPr/>
          <p:nvPr/>
        </p:nvSpPr>
        <p:spPr>
          <a:xfrm>
            <a:off x="6298570" y="3102430"/>
            <a:ext cx="12927307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평가 점수 사유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2"/>
          <p:cNvSpPr/>
          <p:nvPr/>
        </p:nvSpPr>
        <p:spPr>
          <a:xfrm>
            <a:off x="3606439" y="3115130"/>
            <a:ext cx="2793721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평가 점수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58333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(10점 만점)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79;p12">
            <a:extLst>
              <a:ext uri="{FF2B5EF4-FFF2-40B4-BE49-F238E27FC236}">
                <a16:creationId xmlns:a16="http://schemas.microsoft.com/office/drawing/2014/main" id="{E9242DB7-F467-0B0B-5C6C-0C07B11B5B5A}"/>
              </a:ext>
            </a:extLst>
          </p:cNvPr>
          <p:cNvSpPr/>
          <p:nvPr/>
        </p:nvSpPr>
        <p:spPr>
          <a:xfrm>
            <a:off x="7179017" y="7674429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어려운 로직을 잘 구현했다고 생각하지만</a:t>
            </a:r>
            <a:r>
              <a:rPr lang="en-US" altLang="ko-K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로직 구현에 대한 시간을 배분 못해</a:t>
            </a:r>
            <a:r>
              <a:rPr lang="en-US" altLang="ko-K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구현한 게 생각 보다 적어서 아쉬움이 있습니다</a:t>
            </a:r>
            <a:r>
              <a:rPr lang="en-US" altLang="ko-K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83;p12">
            <a:extLst>
              <a:ext uri="{FF2B5EF4-FFF2-40B4-BE49-F238E27FC236}">
                <a16:creationId xmlns:a16="http://schemas.microsoft.com/office/drawing/2014/main" id="{5819784D-FCC1-758B-DDE1-18E5B998BE67}"/>
              </a:ext>
            </a:extLst>
          </p:cNvPr>
          <p:cNvSpPr/>
          <p:nvPr/>
        </p:nvSpPr>
        <p:spPr>
          <a:xfrm>
            <a:off x="3623372" y="7649029"/>
            <a:ext cx="2793721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9점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86;p12">
            <a:extLst>
              <a:ext uri="{FF2B5EF4-FFF2-40B4-BE49-F238E27FC236}">
                <a16:creationId xmlns:a16="http://schemas.microsoft.com/office/drawing/2014/main" id="{682ECFCE-DEF0-9BA3-19EC-1B4258AF8E17}"/>
              </a:ext>
            </a:extLst>
          </p:cNvPr>
          <p:cNvSpPr/>
          <p:nvPr/>
        </p:nvSpPr>
        <p:spPr>
          <a:xfrm>
            <a:off x="1121723" y="7649029"/>
            <a:ext cx="2603240" cy="1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ea typeface="Calibri"/>
              </a:rPr>
              <a:t>이원진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370;p12" descr=" ">
            <a:extLst>
              <a:ext uri="{FF2B5EF4-FFF2-40B4-BE49-F238E27FC236}">
                <a16:creationId xmlns:a16="http://schemas.microsoft.com/office/drawing/2014/main" id="{D28B11F3-C7F6-5491-C72B-7604C999BDC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5584" y="7631390"/>
            <a:ext cx="180194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6;p12">
            <a:extLst>
              <a:ext uri="{FF2B5EF4-FFF2-40B4-BE49-F238E27FC236}">
                <a16:creationId xmlns:a16="http://schemas.microsoft.com/office/drawing/2014/main" id="{5D0F0F5F-56FF-2C4D-0ED7-3AFCD7D94219}"/>
              </a:ext>
            </a:extLst>
          </p:cNvPr>
          <p:cNvSpPr/>
          <p:nvPr/>
        </p:nvSpPr>
        <p:spPr>
          <a:xfrm>
            <a:off x="7179017" y="5223331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어려운 로직 잘 구현했으나</a:t>
            </a:r>
            <a:r>
              <a:rPr lang="en-US" altLang="ko-KR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클래스 다이어그램을 따라가지 않는 부분이 생기다 보니</a:t>
            </a:r>
            <a:r>
              <a:rPr lang="en-US" altLang="ko-KR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작업에 어려움이 있었습니다</a:t>
            </a:r>
            <a:r>
              <a:rPr lang="en-US" altLang="ko-KR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13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3"/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3"/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3"/>
          <p:cNvSpPr/>
          <p:nvPr/>
        </p:nvSpPr>
        <p:spPr>
          <a:xfrm>
            <a:off x="2412759" y="927100"/>
            <a:ext cx="16838516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자체</a:t>
            </a:r>
            <a:r>
              <a:rPr 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평가</a:t>
            </a:r>
            <a:r>
              <a:rPr 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의견</a:t>
            </a:r>
            <a:r>
              <a:rPr 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(2) 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느낀점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성과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13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3"/>
          <p:cNvSpPr/>
          <p:nvPr/>
        </p:nvSpPr>
        <p:spPr>
          <a:xfrm rot="-5400000">
            <a:off x="4319107" y="2454039"/>
            <a:ext cx="2668133" cy="4821523"/>
          </a:xfrm>
          <a:prstGeom prst="roundRect">
            <a:avLst>
              <a:gd name="adj" fmla="val 9596"/>
            </a:avLst>
          </a:prstGeom>
          <a:solidFill>
            <a:srgbClr val="FFD0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3"/>
          <p:cNvSpPr/>
          <p:nvPr/>
        </p:nvSpPr>
        <p:spPr>
          <a:xfrm rot="-5400000">
            <a:off x="1770580" y="3926259"/>
            <a:ext cx="1876894" cy="1877081"/>
          </a:xfrm>
          <a:prstGeom prst="roundRect">
            <a:avLst>
              <a:gd name="adj" fmla="val 85745"/>
            </a:avLst>
          </a:prstGeom>
          <a:solidFill>
            <a:srgbClr val="F6F9FA"/>
          </a:solidFill>
          <a:ln>
            <a:noFill/>
          </a:ln>
          <a:effectLst>
            <a:outerShdw blurRad="322580" dist="50800" dir="16200000" algn="bl" rotWithShape="0">
              <a:srgbClr val="E8344E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2" name="Google Shape;402;p13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41134" y="4177551"/>
            <a:ext cx="329057" cy="137219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3"/>
          <p:cNvSpPr/>
          <p:nvPr/>
        </p:nvSpPr>
        <p:spPr>
          <a:xfrm rot="-5400000">
            <a:off x="4319107" y="5705239"/>
            <a:ext cx="2668133" cy="4821523"/>
          </a:xfrm>
          <a:prstGeom prst="roundRect">
            <a:avLst>
              <a:gd name="adj" fmla="val 9596"/>
            </a:avLst>
          </a:prstGeom>
          <a:solidFill>
            <a:srgbClr val="FFD0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3"/>
          <p:cNvSpPr/>
          <p:nvPr/>
        </p:nvSpPr>
        <p:spPr>
          <a:xfrm rot="-5400000">
            <a:off x="7123988" y="7175500"/>
            <a:ext cx="1876894" cy="1877081"/>
          </a:xfrm>
          <a:prstGeom prst="roundRect">
            <a:avLst>
              <a:gd name="adj" fmla="val 85745"/>
            </a:avLst>
          </a:prstGeom>
          <a:solidFill>
            <a:srgbClr val="F6F9FA"/>
          </a:solidFill>
          <a:ln>
            <a:noFill/>
          </a:ln>
          <a:effectLst>
            <a:outerShdw blurRad="322580" dist="50800" dir="16200000" algn="bl" rotWithShape="0">
              <a:srgbClr val="E8344E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5" name="Google Shape;405;p13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04831" y="7432449"/>
            <a:ext cx="329057" cy="1372198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3"/>
          <p:cNvSpPr/>
          <p:nvPr/>
        </p:nvSpPr>
        <p:spPr>
          <a:xfrm rot="-5400000">
            <a:off x="13089453" y="5705239"/>
            <a:ext cx="2668133" cy="4821523"/>
          </a:xfrm>
          <a:prstGeom prst="roundRect">
            <a:avLst>
              <a:gd name="adj" fmla="val 9596"/>
            </a:avLst>
          </a:prstGeom>
          <a:solidFill>
            <a:srgbClr val="FFD0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3"/>
          <p:cNvSpPr/>
          <p:nvPr/>
        </p:nvSpPr>
        <p:spPr>
          <a:xfrm rot="-5400000">
            <a:off x="15894331" y="7175500"/>
            <a:ext cx="1876894" cy="1877081"/>
          </a:xfrm>
          <a:prstGeom prst="roundRect">
            <a:avLst>
              <a:gd name="adj" fmla="val 85745"/>
            </a:avLst>
          </a:prstGeom>
          <a:solidFill>
            <a:srgbClr val="F6F9FA"/>
          </a:solidFill>
          <a:ln>
            <a:noFill/>
          </a:ln>
          <a:effectLst>
            <a:outerShdw blurRad="322580" dist="50800" dir="16200000" algn="bl" rotWithShape="0">
              <a:srgbClr val="E8344E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8" name="Google Shape;408;p13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475173" y="7432449"/>
            <a:ext cx="329060" cy="137219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13"/>
          <p:cNvSpPr/>
          <p:nvPr/>
        </p:nvSpPr>
        <p:spPr>
          <a:xfrm rot="-5400000">
            <a:off x="13093929" y="2454039"/>
            <a:ext cx="2668133" cy="4821523"/>
          </a:xfrm>
          <a:prstGeom prst="roundRect">
            <a:avLst>
              <a:gd name="adj" fmla="val 9596"/>
            </a:avLst>
          </a:prstGeom>
          <a:solidFill>
            <a:srgbClr val="FFD0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13"/>
          <p:cNvSpPr/>
          <p:nvPr/>
        </p:nvSpPr>
        <p:spPr>
          <a:xfrm rot="-5400000">
            <a:off x="10545403" y="3926259"/>
            <a:ext cx="1876894" cy="1877081"/>
          </a:xfrm>
          <a:prstGeom prst="roundRect">
            <a:avLst>
              <a:gd name="adj" fmla="val 85745"/>
            </a:avLst>
          </a:prstGeom>
          <a:solidFill>
            <a:srgbClr val="F6F9FA"/>
          </a:solidFill>
          <a:ln>
            <a:noFill/>
          </a:ln>
          <a:effectLst>
            <a:outerShdw blurRad="322580" dist="50800" dir="16200000" algn="bl" rotWithShape="0">
              <a:srgbClr val="E8344E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1" name="Google Shape;411;p13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15956" y="4177551"/>
            <a:ext cx="329060" cy="1372198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3"/>
          <p:cNvSpPr/>
          <p:nvPr/>
        </p:nvSpPr>
        <p:spPr>
          <a:xfrm>
            <a:off x="1697397" y="4364567"/>
            <a:ext cx="2014865" cy="986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3200" dirty="0">
                <a:ea typeface="Calibri"/>
              </a:rPr>
              <a:t>박용규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3"/>
          <p:cNvSpPr/>
          <p:nvPr/>
        </p:nvSpPr>
        <p:spPr>
          <a:xfrm>
            <a:off x="7056261" y="7628467"/>
            <a:ext cx="2014865" cy="986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3200" dirty="0">
                <a:ea typeface="Calibri"/>
              </a:rPr>
              <a:t>박기훈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3"/>
          <p:cNvSpPr/>
          <p:nvPr/>
        </p:nvSpPr>
        <p:spPr>
          <a:xfrm>
            <a:off x="15831083" y="7628467"/>
            <a:ext cx="2014865" cy="986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3200" dirty="0">
                <a:ea typeface="Calibri"/>
              </a:rPr>
              <a:t>이원진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3"/>
          <p:cNvSpPr/>
          <p:nvPr/>
        </p:nvSpPr>
        <p:spPr>
          <a:xfrm>
            <a:off x="10472219" y="4364567"/>
            <a:ext cx="2014865" cy="986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125000"/>
              </a:lnSpc>
              <a:buSzPts val="2400"/>
            </a:pPr>
            <a:r>
              <a:rPr lang="ko-KR" altLang="en-US" sz="3200" dirty="0" err="1">
                <a:ea typeface="Calibri"/>
              </a:rPr>
              <a:t>문장원</a:t>
            </a:r>
            <a:endParaRPr lang="ko-KR" altLang="en-US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A8DD39-8A8C-6B6B-9A65-A9EF321B9EEA}"/>
              </a:ext>
            </a:extLst>
          </p:cNvPr>
          <p:cNvSpPr txBox="1"/>
          <p:nvPr/>
        </p:nvSpPr>
        <p:spPr>
          <a:xfrm>
            <a:off x="12422391" y="3653233"/>
            <a:ext cx="4083902" cy="234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너무 많은 양을 </a:t>
            </a:r>
            <a:r>
              <a:rPr lang="ko-KR" altLang="en-US" sz="2000" dirty="0" err="1"/>
              <a:t>했던거</a:t>
            </a:r>
            <a:r>
              <a:rPr lang="ko-KR" altLang="en-US" sz="2000" dirty="0"/>
              <a:t> 같은데</a:t>
            </a:r>
            <a:r>
              <a:rPr lang="en-US" altLang="ko-KR" sz="2000" dirty="0"/>
              <a:t>, </a:t>
            </a:r>
            <a:r>
              <a:rPr lang="ko-KR" altLang="en-US" sz="2000" dirty="0"/>
              <a:t>일주일동안 </a:t>
            </a:r>
            <a:r>
              <a:rPr lang="ko-KR" altLang="en-US" sz="2000" dirty="0" err="1"/>
              <a:t>빡세게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달리다보니</a:t>
            </a:r>
            <a:r>
              <a:rPr lang="ko-KR" altLang="en-US" sz="2000" dirty="0"/>
              <a:t> 시간도 금방 </a:t>
            </a:r>
            <a:r>
              <a:rPr lang="ko-KR" altLang="en-US" sz="2000" dirty="0" err="1"/>
              <a:t>갔던거</a:t>
            </a:r>
            <a:r>
              <a:rPr lang="ko-KR" altLang="en-US" sz="2000" dirty="0"/>
              <a:t> 갔습니다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약간 아쉬운 부분도 많았지만 완성된 작품을 보니 뿌듯합니다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C5FEB-1C77-1B6B-7CA1-D1654F0B346B}"/>
              </a:ext>
            </a:extLst>
          </p:cNvPr>
          <p:cNvSpPr txBox="1"/>
          <p:nvPr/>
        </p:nvSpPr>
        <p:spPr>
          <a:xfrm>
            <a:off x="12236426" y="6942437"/>
            <a:ext cx="4083902" cy="1419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제 욕심으로 너무 어려운 것에 도전한 거 같지만</a:t>
            </a:r>
            <a:r>
              <a:rPr lang="en-US" altLang="ko-KR" sz="2000" dirty="0"/>
              <a:t>, </a:t>
            </a:r>
            <a:r>
              <a:rPr lang="ko-KR" altLang="en-US" sz="2000" dirty="0"/>
              <a:t>생각보다 잘 </a:t>
            </a:r>
            <a:r>
              <a:rPr lang="ko-KR" altLang="en-US" sz="2000" dirty="0" err="1"/>
              <a:t>진행된거</a:t>
            </a:r>
            <a:r>
              <a:rPr lang="ko-KR" altLang="en-US" sz="2000" dirty="0"/>
              <a:t> 같아서 만족합니다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962A7-BBA8-D7CB-F770-1FF084B6AC1D}"/>
              </a:ext>
            </a:extLst>
          </p:cNvPr>
          <p:cNvSpPr txBox="1"/>
          <p:nvPr/>
        </p:nvSpPr>
        <p:spPr>
          <a:xfrm>
            <a:off x="3803994" y="3653233"/>
            <a:ext cx="4083902" cy="234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팀작업의 경험이 부족하여 일정관리와 구현에 기여도가 낮아서 아쉬웠습니다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어떤 점을 더 보완해야 할지 고민해 </a:t>
            </a:r>
            <a:r>
              <a:rPr lang="ko-KR" altLang="en-US" sz="2000" dirty="0" err="1"/>
              <a:t>봐야겠습니다</a:t>
            </a:r>
            <a:r>
              <a:rPr lang="en-US" altLang="ko-KR" sz="2000" dirty="0"/>
              <a:t>.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AB2A0-E262-3528-3F5D-D791D2FEC597}"/>
              </a:ext>
            </a:extLst>
          </p:cNvPr>
          <p:cNvSpPr txBox="1"/>
          <p:nvPr/>
        </p:nvSpPr>
        <p:spPr>
          <a:xfrm>
            <a:off x="3508419" y="6989926"/>
            <a:ext cx="4083902" cy="211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지난 일주일 많은 것들을 새로 배우는 좋은 경험이었습니다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훌륭한 작업에 동참해주신 팀원들에게 감사를 전하며 더 멋진 게임을 만들기 위해 같이 </a:t>
            </a:r>
            <a:r>
              <a:rPr lang="ko-KR" altLang="en-US" sz="1800" dirty="0" err="1"/>
              <a:t>발전해나아가면</a:t>
            </a:r>
            <a:r>
              <a:rPr lang="ko-KR" altLang="en-US" sz="1800" dirty="0"/>
              <a:t> 좋겠습니다</a:t>
            </a:r>
            <a:endParaRPr lang="ko-KR" alt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"/>
          <p:cNvSpPr/>
          <p:nvPr/>
        </p:nvSpPr>
        <p:spPr>
          <a:xfrm>
            <a:off x="1307969" y="1155700"/>
            <a:ext cx="4076292" cy="18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9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9168483" y="2794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9066893" y="2794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10489151" y="2692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alt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9168483" y="41783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9066893" y="41783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10489151" y="40767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alt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팀 구성 및 역할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9168483" y="55626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9066893" y="55626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10489151" y="54610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alt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9168483" y="69469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9066893" y="69469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10489151" y="68453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alt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9168483" y="83312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9066893" y="83312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10489151" y="82296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alt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자체 평가 의견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"/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Google Shape;60;p3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"/>
          <p:cNvSpPr/>
          <p:nvPr/>
        </p:nvSpPr>
        <p:spPr>
          <a:xfrm>
            <a:off x="1320668" y="2641600"/>
            <a:ext cx="584142" cy="584200"/>
          </a:xfrm>
          <a:prstGeom prst="ellipse">
            <a:avLst/>
          </a:prstGeom>
          <a:solidFill>
            <a:srgbClr val="FFF6F8"/>
          </a:solidFill>
          <a:ln w="25400" cap="flat" cmpd="sng">
            <a:solidFill>
              <a:srgbClr val="E834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3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9143" y="2771955"/>
            <a:ext cx="183474" cy="30104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/>
          <p:cNvSpPr/>
          <p:nvPr/>
        </p:nvSpPr>
        <p:spPr>
          <a:xfrm>
            <a:off x="2171483" y="2548467"/>
            <a:ext cx="7653101" cy="74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주제 및 선정 배경, 기획의도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2171483" y="3302000"/>
            <a:ext cx="16060073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‘궁수의 전설’ 게임을 재해석하여 절차적 맵 생성</a:t>
            </a:r>
            <a:r>
              <a:rPr lang="en-US" altLang="ko-K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다양한 몬스터 패턴과 회피 중심 전투를 구현</a:t>
            </a:r>
            <a:endParaRPr lang="en-US" altLang="ko-KR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플레이어와 몬스터 모두 원거리 및 점프</a:t>
            </a:r>
            <a:r>
              <a:rPr lang="en-US" altLang="ko-K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와이어 액션 등 역동적 전투 시스템을 갖춘 </a:t>
            </a:r>
            <a:r>
              <a:rPr lang="ko-KR" alt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로그라이크</a:t>
            </a: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액션 게임을 목표로 함</a:t>
            </a:r>
            <a:r>
              <a:rPr lang="en-US" altLang="ko-K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1320668" y="4622800"/>
            <a:ext cx="584142" cy="584200"/>
          </a:xfrm>
          <a:prstGeom prst="ellipse">
            <a:avLst/>
          </a:prstGeom>
          <a:solidFill>
            <a:srgbClr val="FFF6F8"/>
          </a:solidFill>
          <a:ln w="25400" cap="flat" cmpd="sng">
            <a:solidFill>
              <a:srgbClr val="E834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3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95443" y="4753353"/>
            <a:ext cx="234672" cy="30083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"/>
          <p:cNvSpPr/>
          <p:nvPr/>
        </p:nvSpPr>
        <p:spPr>
          <a:xfrm>
            <a:off x="2171483" y="4529667"/>
            <a:ext cx="7653101" cy="74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내용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2171482" y="5283199"/>
            <a:ext cx="15789139" cy="270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게임명</a:t>
            </a:r>
            <a:r>
              <a:rPr lang="en-US" altLang="ko-K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altLang="ko-KR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SilverTown</a:t>
            </a:r>
            <a:r>
              <a:rPr lang="en-US" altLang="ko-K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Utopia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장르</a:t>
            </a:r>
            <a:r>
              <a:rPr lang="en-US" altLang="ko-K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로그라이크</a:t>
            </a: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액션</a:t>
            </a:r>
            <a:endParaRPr lang="en-US" altLang="ko-KR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컨셉</a:t>
            </a:r>
            <a:r>
              <a:rPr lang="en-US" altLang="ko-K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은퇴 용사의 마지막 모험담</a:t>
            </a:r>
            <a:r>
              <a:rPr lang="en-US" altLang="ko-K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매번 새롭게 변화하는 전투 경험</a:t>
            </a:r>
            <a:endParaRPr lang="en-US" altLang="ko-KR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2400"/>
            </a:pPr>
            <a:r>
              <a:rPr lang="ko-KR" altLang="en-US" sz="2400" dirty="0"/>
              <a:t>핵심 기능</a:t>
            </a:r>
            <a:r>
              <a:rPr lang="en-US" altLang="ko-KR" sz="2400" dirty="0"/>
              <a:t>: </a:t>
            </a:r>
          </a:p>
          <a:p>
            <a:pPr marL="342900" lvl="0" indent="-342900">
              <a:buSzPts val="2400"/>
              <a:buFont typeface="Arial" panose="020B0604020202020204" pitchFamily="34" charset="0"/>
              <a:buChar char="•"/>
            </a:pPr>
            <a:r>
              <a:rPr lang="ko-KR" altLang="en-US" sz="2400" dirty="0"/>
              <a:t>절차적 맵 생성</a:t>
            </a:r>
            <a:r>
              <a:rPr lang="en-US" altLang="ko-KR" sz="2400" dirty="0"/>
              <a:t>: </a:t>
            </a:r>
            <a:r>
              <a:rPr lang="ko-KR" altLang="en-US" sz="2400" dirty="0"/>
              <a:t>충돌 분산</a:t>
            </a:r>
            <a:r>
              <a:rPr lang="en-US" altLang="ko-KR" sz="2400" dirty="0"/>
              <a:t>(Room Separation) + MST </a:t>
            </a:r>
            <a:r>
              <a:rPr lang="ko-KR" altLang="en-US" sz="2400" dirty="0"/>
              <a:t>알고리즘 적용</a:t>
            </a:r>
            <a:endParaRPr lang="en-US" altLang="ko-KR" sz="2400" dirty="0"/>
          </a:p>
          <a:p>
            <a:pPr marL="342900" lvl="0" indent="-342900">
              <a:buSzPts val="2400"/>
              <a:buFont typeface="Arial" panose="020B0604020202020204" pitchFamily="34" charset="0"/>
              <a:buChar char="•"/>
            </a:pPr>
            <a:r>
              <a:rPr lang="en-US" altLang="ko-KR" sz="2400" dirty="0"/>
              <a:t>AI </a:t>
            </a:r>
            <a:r>
              <a:rPr lang="ko-KR" altLang="en-US" sz="2400" dirty="0"/>
              <a:t>패턴</a:t>
            </a:r>
            <a:r>
              <a:rPr lang="en-US" altLang="ko-KR" sz="2400" dirty="0"/>
              <a:t>: Behavior Tree </a:t>
            </a:r>
            <a:r>
              <a:rPr lang="ko-KR" altLang="en-US" sz="2400" dirty="0"/>
              <a:t>기반으로 다양한 공격 패턴 구현</a:t>
            </a:r>
            <a:endParaRPr lang="en-US" altLang="ko-KR" sz="2400" dirty="0"/>
          </a:p>
          <a:p>
            <a:pPr marL="342900" lvl="0" indent="-342900">
              <a:buSzPts val="2400"/>
              <a:buFont typeface="Arial" panose="020B0604020202020204" pitchFamily="34" charset="0"/>
              <a:buChar char="•"/>
            </a:pPr>
            <a:r>
              <a:rPr lang="ko-KR" altLang="en-US" sz="2400" dirty="0"/>
              <a:t>데이터 관리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ScriptableObject</a:t>
            </a:r>
            <a:r>
              <a:rPr lang="en-US" altLang="ko-KR" sz="2400" dirty="0"/>
              <a:t> </a:t>
            </a:r>
            <a:r>
              <a:rPr lang="ko-KR" altLang="en-US" sz="2400" dirty="0"/>
              <a:t>기반 스킬 및 패턴 관리로 빠른 </a:t>
            </a:r>
            <a:r>
              <a:rPr lang="ko-KR" altLang="en-US" sz="2400" dirty="0" err="1"/>
              <a:t>밸런싱</a:t>
            </a:r>
            <a:endParaRPr lang="en-US" altLang="ko-KR" sz="2400" dirty="0"/>
          </a:p>
          <a:p>
            <a:pPr lvl="0">
              <a:buSzPts val="2400"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0AB6187B-755B-3539-9125-8C2FDF5B73ED}"/>
              </a:ext>
            </a:extLst>
          </p:cNvPr>
          <p:cNvSpPr/>
          <p:nvPr/>
        </p:nvSpPr>
        <p:spPr>
          <a:xfrm>
            <a:off x="1320668" y="8525331"/>
            <a:ext cx="584142" cy="584200"/>
          </a:xfrm>
          <a:prstGeom prst="ellipse">
            <a:avLst/>
          </a:prstGeom>
          <a:solidFill>
            <a:srgbClr val="FFF6F8"/>
          </a:solidFill>
          <a:ln w="25400" cap="flat" cmpd="sng">
            <a:solidFill>
              <a:srgbClr val="E834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1;p3">
            <a:extLst>
              <a:ext uri="{FF2B5EF4-FFF2-40B4-BE49-F238E27FC236}">
                <a16:creationId xmlns:a16="http://schemas.microsoft.com/office/drawing/2014/main" id="{12E81BA5-E2B2-DAAC-C316-D7A69D033003}"/>
              </a:ext>
            </a:extLst>
          </p:cNvPr>
          <p:cNvSpPr/>
          <p:nvPr/>
        </p:nvSpPr>
        <p:spPr>
          <a:xfrm>
            <a:off x="2171483" y="8432198"/>
            <a:ext cx="7653101" cy="74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활용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장비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재료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2;p3">
            <a:extLst>
              <a:ext uri="{FF2B5EF4-FFF2-40B4-BE49-F238E27FC236}">
                <a16:creationId xmlns:a16="http://schemas.microsoft.com/office/drawing/2014/main" id="{A903D974-9C7F-A25F-E484-AD33A3CB739D}"/>
              </a:ext>
            </a:extLst>
          </p:cNvPr>
          <p:cNvSpPr/>
          <p:nvPr/>
        </p:nvSpPr>
        <p:spPr>
          <a:xfrm>
            <a:off x="2171483" y="9185731"/>
            <a:ext cx="7619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ea typeface="Calibri"/>
              </a:rPr>
              <a:t>기술 스택</a:t>
            </a:r>
            <a:r>
              <a:rPr lang="en-US" altLang="ko-KR" sz="2400" dirty="0">
                <a:ea typeface="Calibri"/>
              </a:rPr>
              <a:t>: C#, Unity 2022.3.17f, Git,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70;p3" descr=" ">
            <a:extLst>
              <a:ext uri="{FF2B5EF4-FFF2-40B4-BE49-F238E27FC236}">
                <a16:creationId xmlns:a16="http://schemas.microsoft.com/office/drawing/2014/main" id="{E23251BC-AB1A-94BE-E0B6-DB84D45026A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90743" y="8665234"/>
            <a:ext cx="228850" cy="304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">
          <a:extLst>
            <a:ext uri="{FF2B5EF4-FFF2-40B4-BE49-F238E27FC236}">
              <a16:creationId xmlns:a16="http://schemas.microsoft.com/office/drawing/2014/main" id="{FEA72215-D996-37BF-7D6A-23542235C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" descr=" ">
            <a:extLst>
              <a:ext uri="{FF2B5EF4-FFF2-40B4-BE49-F238E27FC236}">
                <a16:creationId xmlns:a16="http://schemas.microsoft.com/office/drawing/2014/main" id="{2DDBCA49-3489-4CA0-4BEB-DE09E63ED9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">
            <a:extLst>
              <a:ext uri="{FF2B5EF4-FFF2-40B4-BE49-F238E27FC236}">
                <a16:creationId xmlns:a16="http://schemas.microsoft.com/office/drawing/2014/main" id="{B546DE7A-9EC3-0BB4-02F7-03086F29EB73}"/>
              </a:ext>
            </a:extLst>
          </p:cNvPr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>
            <a:extLst>
              <a:ext uri="{FF2B5EF4-FFF2-40B4-BE49-F238E27FC236}">
                <a16:creationId xmlns:a16="http://schemas.microsoft.com/office/drawing/2014/main" id="{BD8F9AE0-5839-FEE2-891C-F7F8CE97CCEF}"/>
              </a:ext>
            </a:extLst>
          </p:cNvPr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AAC49F21-DB16-6381-2614-D277C4AF56A4}"/>
              </a:ext>
            </a:extLst>
          </p:cNvPr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Google Shape;60;p3" descr=" ">
            <a:extLst>
              <a:ext uri="{FF2B5EF4-FFF2-40B4-BE49-F238E27FC236}">
                <a16:creationId xmlns:a16="http://schemas.microsoft.com/office/drawing/2014/main" id="{805E0312-0E67-EE52-3867-14ADCBA5E2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>
            <a:extLst>
              <a:ext uri="{FF2B5EF4-FFF2-40B4-BE49-F238E27FC236}">
                <a16:creationId xmlns:a16="http://schemas.microsoft.com/office/drawing/2014/main" id="{226E6842-BA6B-EBDC-5BBC-7AEBED85B5EE}"/>
              </a:ext>
            </a:extLst>
          </p:cNvPr>
          <p:cNvSpPr/>
          <p:nvPr/>
        </p:nvSpPr>
        <p:spPr>
          <a:xfrm>
            <a:off x="1320668" y="2587169"/>
            <a:ext cx="584142" cy="584200"/>
          </a:xfrm>
          <a:prstGeom prst="ellipse">
            <a:avLst/>
          </a:prstGeom>
          <a:solidFill>
            <a:srgbClr val="FFF6F8"/>
          </a:solidFill>
          <a:ln w="25400" cap="flat" cmpd="sng">
            <a:solidFill>
              <a:srgbClr val="E834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" name="Google Shape;74;p3" descr=" ">
            <a:extLst>
              <a:ext uri="{FF2B5EF4-FFF2-40B4-BE49-F238E27FC236}">
                <a16:creationId xmlns:a16="http://schemas.microsoft.com/office/drawing/2014/main" id="{F3891089-BEA1-8A1F-53F1-1F976B25ACF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5719" y="2717363"/>
            <a:ext cx="257800" cy="30582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>
            <a:extLst>
              <a:ext uri="{FF2B5EF4-FFF2-40B4-BE49-F238E27FC236}">
                <a16:creationId xmlns:a16="http://schemas.microsoft.com/office/drawing/2014/main" id="{EA69072C-BC6E-7711-8618-59DBC371C24B}"/>
              </a:ext>
            </a:extLst>
          </p:cNvPr>
          <p:cNvSpPr/>
          <p:nvPr/>
        </p:nvSpPr>
        <p:spPr>
          <a:xfrm>
            <a:off x="2171483" y="2494036"/>
            <a:ext cx="7653101" cy="74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구조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>
            <a:extLst>
              <a:ext uri="{FF2B5EF4-FFF2-40B4-BE49-F238E27FC236}">
                <a16:creationId xmlns:a16="http://schemas.microsoft.com/office/drawing/2014/main" id="{8FDEA39E-BC0B-BBDA-CBAC-ADF11EEC98C8}"/>
              </a:ext>
            </a:extLst>
          </p:cNvPr>
          <p:cNvSpPr/>
          <p:nvPr/>
        </p:nvSpPr>
        <p:spPr>
          <a:xfrm>
            <a:off x="1320668" y="7808682"/>
            <a:ext cx="584142" cy="584200"/>
          </a:xfrm>
          <a:prstGeom prst="ellipse">
            <a:avLst/>
          </a:prstGeom>
          <a:solidFill>
            <a:srgbClr val="FFF6F8"/>
          </a:solidFill>
          <a:ln w="25400" cap="flat" cmpd="sng">
            <a:solidFill>
              <a:srgbClr val="E834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3" descr=" ">
            <a:extLst>
              <a:ext uri="{FF2B5EF4-FFF2-40B4-BE49-F238E27FC236}">
                <a16:creationId xmlns:a16="http://schemas.microsoft.com/office/drawing/2014/main" id="{A9D9D55F-B49F-E83F-37E2-EDA4CE59CCF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93130" y="7955495"/>
            <a:ext cx="226457" cy="2979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>
            <a:extLst>
              <a:ext uri="{FF2B5EF4-FFF2-40B4-BE49-F238E27FC236}">
                <a16:creationId xmlns:a16="http://schemas.microsoft.com/office/drawing/2014/main" id="{14872F50-EE92-EF14-D06F-0AE422A13EF5}"/>
              </a:ext>
            </a:extLst>
          </p:cNvPr>
          <p:cNvSpPr/>
          <p:nvPr/>
        </p:nvSpPr>
        <p:spPr>
          <a:xfrm>
            <a:off x="2171483" y="7715549"/>
            <a:ext cx="7653101" cy="74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활용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방안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기대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효과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>
            <a:extLst>
              <a:ext uri="{FF2B5EF4-FFF2-40B4-BE49-F238E27FC236}">
                <a16:creationId xmlns:a16="http://schemas.microsoft.com/office/drawing/2014/main" id="{FFDA336A-A6F3-1405-448C-0CAFE9EC527A}"/>
              </a:ext>
            </a:extLst>
          </p:cNvPr>
          <p:cNvSpPr/>
          <p:nvPr/>
        </p:nvSpPr>
        <p:spPr>
          <a:xfrm>
            <a:off x="2171483" y="8469082"/>
            <a:ext cx="14752174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산출물</a:t>
            </a:r>
            <a:r>
              <a:rPr lang="en-US" altLang="ko-K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로그라이크</a:t>
            </a: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게임 프로토타입</a:t>
            </a:r>
            <a:endParaRPr lang="en-US" altLang="ko-KR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효과</a:t>
            </a:r>
            <a:r>
              <a:rPr lang="en-US" altLang="ko-K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반복적인 전투 환경에서 다양한 전략을 체험할 수 있는 플레이 경험 제공</a:t>
            </a:r>
            <a:endParaRPr lang="en-US" altLang="ko-KR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비즈니스 실무 활용성</a:t>
            </a:r>
            <a:r>
              <a:rPr lang="en-US" altLang="ko-K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절차적 맵 생성 및 </a:t>
            </a:r>
            <a:r>
              <a:rPr lang="en-US" altLang="ko-K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</a:t>
            </a: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패턴 모듈화는 상용 게임에서도 활용 가능</a:t>
            </a:r>
            <a:endParaRPr lang="en-US" altLang="ko-KR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그림 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A15860-E568-D599-D5D8-CA1F00F85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3519" y="3403985"/>
            <a:ext cx="17241106" cy="411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6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4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223023"/>
            <a:ext cx="1981002" cy="102265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"/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팀 구성 및 역할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2091" y="2980266"/>
            <a:ext cx="1801949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2091" y="3907366"/>
            <a:ext cx="1801949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2091" y="4783666"/>
            <a:ext cx="180194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4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2091" y="5745236"/>
            <a:ext cx="180194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2091" y="6646936"/>
            <a:ext cx="180194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/>
          <p:nvPr/>
        </p:nvSpPr>
        <p:spPr>
          <a:xfrm>
            <a:off x="1079392" y="2209800"/>
            <a:ext cx="1809569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4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14389" y="3018366"/>
            <a:ext cx="12699" cy="52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06519" y="3018366"/>
            <a:ext cx="12699" cy="52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/>
          <p:nvPr/>
        </p:nvSpPr>
        <p:spPr>
          <a:xfrm>
            <a:off x="1041296" y="2967566"/>
            <a:ext cx="3123888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1041296" y="3894666"/>
            <a:ext cx="3123888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ea typeface="Calibri"/>
              </a:rPr>
              <a:t>박용규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7136686" y="3920066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125000"/>
              </a:lnSpc>
              <a:buSzPts val="2400"/>
            </a:pPr>
            <a:r>
              <a:rPr lang="ko-KR" altLang="en-US" sz="2400" dirty="0"/>
              <a:t>일정관리</a:t>
            </a:r>
            <a:r>
              <a:rPr lang="en-US" altLang="ko-KR" sz="2400" dirty="0"/>
              <a:t>, </a:t>
            </a:r>
            <a:r>
              <a:rPr lang="ko-KR" altLang="en-US" sz="2400" dirty="0"/>
              <a:t>리소스관리</a:t>
            </a:r>
            <a:r>
              <a:rPr lang="en-US" altLang="ko-KR" sz="2400" dirty="0"/>
              <a:t>, </a:t>
            </a:r>
            <a:r>
              <a:rPr lang="ko-KR" altLang="en-US" sz="2400" dirty="0"/>
              <a:t>버전관리</a:t>
            </a:r>
            <a:r>
              <a:rPr lang="en-US" altLang="ko-KR" sz="2400" dirty="0"/>
              <a:t>, </a:t>
            </a:r>
            <a:r>
              <a:rPr lang="ko-KR" altLang="en-US" sz="2400" dirty="0"/>
              <a:t>아트워크작업</a:t>
            </a:r>
            <a:r>
              <a:rPr lang="en-US" altLang="ko-KR" sz="2400" dirty="0"/>
              <a:t>, BGM </a:t>
            </a:r>
            <a:r>
              <a:rPr lang="ko-KR" altLang="en-US" sz="2400" dirty="0"/>
              <a:t>및 효과음 적용</a:t>
            </a:r>
            <a:r>
              <a:rPr lang="en-US" altLang="ko-KR" sz="2400" dirty="0"/>
              <a:t>, </a:t>
            </a:r>
            <a:r>
              <a:rPr lang="ko-KR" altLang="en-US" sz="2400" dirty="0"/>
              <a:t>게임연출</a:t>
            </a:r>
          </a:p>
        </p:txBody>
      </p:sp>
      <p:sp>
        <p:nvSpPr>
          <p:cNvPr id="104" name="Google Shape;104;p4"/>
          <p:cNvSpPr/>
          <p:nvPr/>
        </p:nvSpPr>
        <p:spPr>
          <a:xfrm>
            <a:off x="7136686" y="4843536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125000"/>
              </a:lnSpc>
              <a:buSzPts val="2400"/>
            </a:pPr>
            <a:r>
              <a:rPr lang="ko-KR" altLang="en-US" sz="2400" dirty="0"/>
              <a:t>플레이어의 </a:t>
            </a:r>
            <a:r>
              <a:rPr lang="ko-KR" altLang="en-US" sz="2400" dirty="0" err="1"/>
              <a:t>스킬패턴과</a:t>
            </a:r>
            <a:r>
              <a:rPr lang="ko-KR" altLang="en-US" sz="2400" dirty="0"/>
              <a:t> 적의 스킬 패턴 구현 및 적용</a:t>
            </a:r>
            <a:r>
              <a:rPr lang="en-US" altLang="ko-KR" sz="2400" dirty="0"/>
              <a:t>, </a:t>
            </a:r>
            <a:r>
              <a:rPr lang="ko-KR" altLang="en-US" sz="2400" dirty="0"/>
              <a:t>프로그래밍 자문 및 지원</a:t>
            </a:r>
          </a:p>
        </p:txBody>
      </p:sp>
      <p:sp>
        <p:nvSpPr>
          <p:cNvPr id="105" name="Google Shape;105;p4"/>
          <p:cNvSpPr/>
          <p:nvPr/>
        </p:nvSpPr>
        <p:spPr>
          <a:xfrm>
            <a:off x="7098590" y="5732536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125000"/>
              </a:lnSpc>
              <a:buSzPts val="2400"/>
            </a:pPr>
            <a:r>
              <a:rPr lang="ko-KR" altLang="en-US" sz="2400" dirty="0"/>
              <a:t>기획</a:t>
            </a:r>
            <a:r>
              <a:rPr lang="en-US" altLang="ko-KR" sz="2400" dirty="0"/>
              <a:t>, </a:t>
            </a:r>
            <a:r>
              <a:rPr lang="ko-KR" altLang="en-US" sz="2400" dirty="0"/>
              <a:t>게임밸런스 설계</a:t>
            </a:r>
            <a:r>
              <a:rPr lang="en-US" altLang="ko-KR" sz="2400" dirty="0"/>
              <a:t>, </a:t>
            </a:r>
            <a:r>
              <a:rPr lang="ko-KR" altLang="en-US" sz="2400" dirty="0"/>
              <a:t>아트 </a:t>
            </a:r>
            <a:r>
              <a:rPr lang="ko-KR" altLang="en-US" sz="2400" dirty="0" err="1"/>
              <a:t>디렉트</a:t>
            </a:r>
            <a:r>
              <a:rPr lang="en-US" altLang="ko-KR" sz="2400" dirty="0"/>
              <a:t>, BGM </a:t>
            </a:r>
            <a:r>
              <a:rPr lang="ko-KR" altLang="en-US" sz="2400" dirty="0"/>
              <a:t>및 효과음 기획</a:t>
            </a:r>
            <a:r>
              <a:rPr lang="en-US" altLang="ko-KR" sz="2400" dirty="0"/>
              <a:t>, </a:t>
            </a:r>
            <a:r>
              <a:rPr lang="ko-KR" altLang="en-US" sz="2400" dirty="0"/>
              <a:t>프로젝트 전반 구상 지원</a:t>
            </a:r>
          </a:p>
        </p:txBody>
      </p:sp>
      <p:sp>
        <p:nvSpPr>
          <p:cNvPr id="106" name="Google Shape;106;p4"/>
          <p:cNvSpPr/>
          <p:nvPr/>
        </p:nvSpPr>
        <p:spPr>
          <a:xfrm>
            <a:off x="7136686" y="6621536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4063594" y="3907366"/>
            <a:ext cx="2793721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팀장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4063594" y="4805436"/>
            <a:ext cx="2793721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팀원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4063594" y="5719836"/>
            <a:ext cx="2793721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팀원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4063594" y="6596136"/>
            <a:ext cx="2793721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팀원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1041296" y="4805436"/>
            <a:ext cx="3123888" cy="1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 err="1">
                <a:ea typeface="Calibri"/>
              </a:rPr>
              <a:t>문장원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1041296" y="5707136"/>
            <a:ext cx="3123888" cy="1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ea typeface="Calibri"/>
              </a:rPr>
              <a:t>박기훈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1041296" y="6608836"/>
            <a:ext cx="3123888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이원진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6755724" y="2967566"/>
            <a:ext cx="1240665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담당 업무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4063594" y="2967566"/>
            <a:ext cx="2793721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역할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95;p4" descr=" ">
            <a:extLst>
              <a:ext uri="{FF2B5EF4-FFF2-40B4-BE49-F238E27FC236}">
                <a16:creationId xmlns:a16="http://schemas.microsoft.com/office/drawing/2014/main" id="{185C6B32-135B-2FE5-E5B7-97DC208ED57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1295" y="7405409"/>
            <a:ext cx="180194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6;p4" descr=" ">
            <a:extLst>
              <a:ext uri="{FF2B5EF4-FFF2-40B4-BE49-F238E27FC236}">
                <a16:creationId xmlns:a16="http://schemas.microsoft.com/office/drawing/2014/main" id="{8274A3A5-179D-CED9-1295-83A7B4AC548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1295" y="8230909"/>
            <a:ext cx="18019498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6;p4">
            <a:extLst>
              <a:ext uri="{FF2B5EF4-FFF2-40B4-BE49-F238E27FC236}">
                <a16:creationId xmlns:a16="http://schemas.microsoft.com/office/drawing/2014/main" id="{1EE139BA-26B1-A332-40D6-D7D9B78E1818}"/>
              </a:ext>
            </a:extLst>
          </p:cNvPr>
          <p:cNvSpPr/>
          <p:nvPr/>
        </p:nvSpPr>
        <p:spPr>
          <a:xfrm>
            <a:off x="7122098" y="7377186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피드백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주제선정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피드백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질의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응답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135BFF5D-04E7-964C-C015-5CCD3FCFC412}"/>
              </a:ext>
            </a:extLst>
          </p:cNvPr>
          <p:cNvSpPr/>
          <p:nvPr/>
        </p:nvSpPr>
        <p:spPr>
          <a:xfrm>
            <a:off x="4049006" y="7351786"/>
            <a:ext cx="2793721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튜터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5;p4">
            <a:extLst>
              <a:ext uri="{FF2B5EF4-FFF2-40B4-BE49-F238E27FC236}">
                <a16:creationId xmlns:a16="http://schemas.microsoft.com/office/drawing/2014/main" id="{EDFC534A-4DCC-E05D-21D6-C9B8E0185E66}"/>
              </a:ext>
            </a:extLst>
          </p:cNvPr>
          <p:cNvSpPr/>
          <p:nvPr/>
        </p:nvSpPr>
        <p:spPr>
          <a:xfrm>
            <a:off x="1026708" y="7364486"/>
            <a:ext cx="3123888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이승환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5;p4">
            <a:extLst>
              <a:ext uri="{FF2B5EF4-FFF2-40B4-BE49-F238E27FC236}">
                <a16:creationId xmlns:a16="http://schemas.microsoft.com/office/drawing/2014/main" id="{CD93513F-48A0-AA05-953F-3BA5A3500CD7}"/>
              </a:ext>
            </a:extLst>
          </p:cNvPr>
          <p:cNvSpPr/>
          <p:nvPr/>
        </p:nvSpPr>
        <p:spPr>
          <a:xfrm>
            <a:off x="7095290" y="6621536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125000"/>
              </a:lnSpc>
              <a:buSzPts val="2400"/>
            </a:pPr>
            <a:r>
              <a:rPr lang="ko-KR" altLang="en-US" sz="2400" dirty="0" err="1"/>
              <a:t>랜덤맵구현</a:t>
            </a:r>
            <a:r>
              <a:rPr lang="en-US" altLang="ko-KR" sz="2400" dirty="0"/>
              <a:t>, </a:t>
            </a:r>
            <a:r>
              <a:rPr lang="ko-KR" altLang="en-US" sz="2400" dirty="0"/>
              <a:t>적의 </a:t>
            </a:r>
            <a:r>
              <a:rPr lang="en-US" altLang="ko-KR" sz="2400" dirty="0"/>
              <a:t>BT </a:t>
            </a:r>
            <a:r>
              <a:rPr lang="ko-KR" altLang="en-US" sz="2400" dirty="0"/>
              <a:t>구현</a:t>
            </a:r>
            <a:r>
              <a:rPr lang="en-US" altLang="ko-KR" sz="2400" dirty="0"/>
              <a:t>, </a:t>
            </a:r>
            <a:r>
              <a:rPr lang="ko-KR" altLang="en-US" sz="2400" dirty="0"/>
              <a:t>플레이어와 적의 </a:t>
            </a:r>
            <a:r>
              <a:rPr lang="ko-KR" altLang="en-US" sz="2400" dirty="0" err="1"/>
              <a:t>기본엔티티</a:t>
            </a:r>
            <a:r>
              <a:rPr lang="ko-KR" altLang="en-US" sz="2400" dirty="0"/>
              <a:t> 작성</a:t>
            </a:r>
            <a:r>
              <a:rPr lang="en-US" altLang="ko-KR" sz="2400" dirty="0"/>
              <a:t>, </a:t>
            </a:r>
            <a:r>
              <a:rPr lang="ko-KR" altLang="en-US" sz="2400" dirty="0"/>
              <a:t>프로그래밍 자문</a:t>
            </a:r>
            <a:r>
              <a:rPr lang="en-US" altLang="ko-KR" sz="2400" dirty="0"/>
              <a:t>,</a:t>
            </a:r>
            <a:r>
              <a:rPr lang="ko-KR" altLang="en-US" sz="2400" dirty="0"/>
              <a:t>지원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5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"/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5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2091" y="3594102"/>
            <a:ext cx="1801949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2091" y="4521202"/>
            <a:ext cx="1801949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2091" y="5295902"/>
            <a:ext cx="180194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2091" y="6019802"/>
            <a:ext cx="180194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2091" y="6731002"/>
            <a:ext cx="180194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2091" y="7429502"/>
            <a:ext cx="180194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2091" y="8204202"/>
            <a:ext cx="180194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2091" y="8205612"/>
            <a:ext cx="1801949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14389" y="3632202"/>
            <a:ext cx="12699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759124" y="3632202"/>
            <a:ext cx="12699" cy="46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06519" y="3632202"/>
            <a:ext cx="12699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/>
          <p:nvPr/>
        </p:nvSpPr>
        <p:spPr>
          <a:xfrm>
            <a:off x="1041296" y="3581402"/>
            <a:ext cx="3123888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구분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6755724" y="3581402"/>
            <a:ext cx="9054194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활동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4063594" y="3581402"/>
            <a:ext cx="2793721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기간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15708329" y="3568702"/>
            <a:ext cx="3454055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비고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1041296" y="4597402"/>
            <a:ext cx="3123888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사전 기획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4063594" y="4597402"/>
            <a:ext cx="2793721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/>
              <a:t>7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/>
              <a:t>28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(월)~</a:t>
            </a:r>
            <a:r>
              <a:rPr lang="en-US" sz="2400" dirty="0"/>
              <a:t>7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/>
              <a:t>29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15708329" y="4597402"/>
            <a:ext cx="345405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아이디어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선정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15708329" y="5334002"/>
            <a:ext cx="345405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15708329" y="6045202"/>
            <a:ext cx="345405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프로그래밍 기간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7009699" y="4597402"/>
            <a:ext cx="8673233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기획 및 주제 선정, 기획안 작성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6997000" y="5334002"/>
            <a:ext cx="8673233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게임에 필요한 클래스 구조화 하기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6997000" y="6045202"/>
            <a:ext cx="8673233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ea typeface="Calibri"/>
              </a:rPr>
              <a:t>기획안에 따라 게임 기능 구현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7009699" y="6756402"/>
            <a:ext cx="8673233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 시연 및 버그 </a:t>
            </a:r>
            <a:r>
              <a:rPr lang="ko-KR" alt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픽스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4063594" y="5334002"/>
            <a:ext cx="2793721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/>
              <a:t>7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/>
              <a:t>29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400" dirty="0"/>
              <a:t>화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)~</a:t>
            </a:r>
            <a:r>
              <a:rPr lang="en-US" sz="2400" dirty="0"/>
              <a:t>7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/>
              <a:t>29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400" dirty="0"/>
              <a:t>화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4063594" y="6045202"/>
            <a:ext cx="2793721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/>
              <a:t>7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/>
              <a:t>30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400" dirty="0"/>
              <a:t>수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)~</a:t>
            </a:r>
            <a:r>
              <a:rPr lang="en-US" sz="2400" dirty="0"/>
              <a:t>8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/>
              <a:t>4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400" dirty="0"/>
              <a:t>월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4063594" y="6756402"/>
            <a:ext cx="2793721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/>
              <a:t>8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/4(</a:t>
            </a:r>
            <a:r>
              <a:rPr lang="ko-KR" altLang="en-US" sz="2400" dirty="0"/>
              <a:t>월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)~</a:t>
            </a:r>
            <a:r>
              <a:rPr lang="en-US" sz="2400" dirty="0"/>
              <a:t>8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/>
              <a:t>5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400" dirty="0"/>
              <a:t>화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4072059" y="7484536"/>
            <a:ext cx="4620385" cy="6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/>
              <a:t>   7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/>
              <a:t>28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(월)~8/</a:t>
            </a:r>
            <a:r>
              <a:rPr lang="en-US" sz="2400" dirty="0"/>
              <a:t>5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400" dirty="0"/>
              <a:t>화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1041296" y="5334002"/>
            <a:ext cx="3123888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ea typeface="Calibri"/>
              </a:rPr>
              <a:t>클래스 구조도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1041296" y="6045202"/>
            <a:ext cx="3123888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ea typeface="Calibri"/>
              </a:rPr>
              <a:t>로직 구현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1041296" y="6756402"/>
            <a:ext cx="3123888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QA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1041296" y="7476069"/>
            <a:ext cx="3123888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총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기간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3;p5">
            <a:extLst>
              <a:ext uri="{FF2B5EF4-FFF2-40B4-BE49-F238E27FC236}">
                <a16:creationId xmlns:a16="http://schemas.microsoft.com/office/drawing/2014/main" id="{17E14A1B-19FF-61B1-E17B-BC6AE8C4B469}"/>
              </a:ext>
            </a:extLst>
          </p:cNvPr>
          <p:cNvSpPr/>
          <p:nvPr/>
        </p:nvSpPr>
        <p:spPr>
          <a:xfrm>
            <a:off x="7009698" y="7461252"/>
            <a:ext cx="8673233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작업 기간 총 </a:t>
            </a:r>
            <a:r>
              <a:rPr lang="en-US" altLang="ko-K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496AED36-A15E-9DB3-1E6E-146D8347F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>
            <a:extLst>
              <a:ext uri="{FF2B5EF4-FFF2-40B4-BE49-F238E27FC236}">
                <a16:creationId xmlns:a16="http://schemas.microsoft.com/office/drawing/2014/main" id="{77DDAD79-95A3-296E-BC2E-536268831ECB}"/>
              </a:ext>
            </a:extLst>
          </p:cNvPr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">
            <a:extLst>
              <a:ext uri="{FF2B5EF4-FFF2-40B4-BE49-F238E27FC236}">
                <a16:creationId xmlns:a16="http://schemas.microsoft.com/office/drawing/2014/main" id="{9E1D5DBC-A752-9820-E81D-0E17F4C4C57E}"/>
              </a:ext>
            </a:extLst>
          </p:cNvPr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>
            <a:extLst>
              <a:ext uri="{FF2B5EF4-FFF2-40B4-BE49-F238E27FC236}">
                <a16:creationId xmlns:a16="http://schemas.microsoft.com/office/drawing/2014/main" id="{6DBAFDA1-5F64-26E0-4867-DE1778E1F7F6}"/>
              </a:ext>
            </a:extLst>
          </p:cNvPr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5" descr=" ">
            <a:extLst>
              <a:ext uri="{FF2B5EF4-FFF2-40B4-BE49-F238E27FC236}">
                <a16:creationId xmlns:a16="http://schemas.microsoft.com/office/drawing/2014/main" id="{3156512D-CC60-5F2B-C4FC-73775E6446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>
            <a:extLst>
              <a:ext uri="{FF2B5EF4-FFF2-40B4-BE49-F238E27FC236}">
                <a16:creationId xmlns:a16="http://schemas.microsoft.com/office/drawing/2014/main" id="{4206784E-6752-F3ED-C59F-631F0559BDF6}"/>
              </a:ext>
            </a:extLst>
          </p:cNvPr>
          <p:cNvSpPr/>
          <p:nvPr/>
        </p:nvSpPr>
        <p:spPr>
          <a:xfrm>
            <a:off x="1288048" y="2247899"/>
            <a:ext cx="18095690" cy="816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/>
              <a:t>사전 기획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벤치마킹</a:t>
            </a:r>
            <a:r>
              <a:rPr lang="en-US" altLang="ko-KR" sz="2400" dirty="0"/>
              <a:t>: ‘</a:t>
            </a:r>
            <a:r>
              <a:rPr lang="ko-KR" altLang="en-US" sz="2400" dirty="0"/>
              <a:t>궁수의 전설’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핵심 메커니즘 정의</a:t>
            </a:r>
            <a:r>
              <a:rPr lang="en-US" altLang="ko-KR" sz="2400" dirty="0"/>
              <a:t>: </a:t>
            </a:r>
            <a:r>
              <a:rPr lang="ko-KR" altLang="en-US" sz="2400" dirty="0"/>
              <a:t>절차적 맵</a:t>
            </a:r>
            <a:r>
              <a:rPr lang="en-US" altLang="ko-KR" sz="2400" dirty="0"/>
              <a:t>, AI </a:t>
            </a:r>
            <a:r>
              <a:rPr lang="ko-KR" altLang="en-US" sz="2400" dirty="0"/>
              <a:t>패턴 다양화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와이어프레임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BoardMix</a:t>
            </a:r>
            <a:r>
              <a:rPr lang="ko-KR" altLang="en-US" sz="2400" dirty="0"/>
              <a:t>를 통해 </a:t>
            </a:r>
            <a:r>
              <a:rPr lang="en-US" altLang="ko-KR" sz="2400" dirty="0"/>
              <a:t>UI </a:t>
            </a:r>
            <a:r>
              <a:rPr lang="ko-KR" altLang="en-US" sz="2400" dirty="0"/>
              <a:t>및 </a:t>
            </a:r>
            <a:r>
              <a:rPr lang="en-US" altLang="ko-KR" sz="2400" dirty="0"/>
              <a:t>UX </a:t>
            </a:r>
            <a:r>
              <a:rPr lang="ko-KR" altLang="en-US" sz="2400" dirty="0"/>
              <a:t>흐름 설계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/>
              <a:t>프로젝트 수행 및 완료 과정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1</a:t>
            </a:r>
            <a:r>
              <a:rPr lang="ko-KR" altLang="en-US" sz="2400" b="1" dirty="0"/>
              <a:t>일차</a:t>
            </a:r>
            <a:r>
              <a:rPr lang="en-US" altLang="ko-KR" sz="2400" b="1" dirty="0"/>
              <a:t>:</a:t>
            </a:r>
            <a:r>
              <a:rPr lang="ko-KR" altLang="en-US" sz="2400" dirty="0"/>
              <a:t> 아이디어 구체화 및 기획안 작성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2~3</a:t>
            </a:r>
            <a:r>
              <a:rPr lang="ko-KR" altLang="en-US" sz="2400" b="1" dirty="0"/>
              <a:t>일차</a:t>
            </a:r>
            <a:r>
              <a:rPr lang="en-US" altLang="ko-KR" sz="2400" b="1" dirty="0"/>
              <a:t>:</a:t>
            </a:r>
            <a:r>
              <a:rPr lang="ko-KR" altLang="en-US" sz="2400" dirty="0"/>
              <a:t> 절차적 맵 생성</a:t>
            </a:r>
            <a:r>
              <a:rPr lang="en-US" altLang="ko-KR" sz="2400" dirty="0"/>
              <a:t>(Room Separation + MST) </a:t>
            </a:r>
            <a:r>
              <a:rPr lang="ko-KR" altLang="en-US" sz="2400" dirty="0"/>
              <a:t>개발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4</a:t>
            </a:r>
            <a:r>
              <a:rPr lang="ko-KR" altLang="en-US" sz="2400" b="1" dirty="0"/>
              <a:t>일차</a:t>
            </a:r>
            <a:r>
              <a:rPr lang="en-US" altLang="ko-KR" sz="2400" b="1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Behavior Tree </a:t>
            </a:r>
            <a:r>
              <a:rPr lang="ko-KR" altLang="en-US" sz="2400" dirty="0"/>
              <a:t>기반 몬스터 </a:t>
            </a:r>
            <a:r>
              <a:rPr lang="en-US" altLang="ko-KR" sz="2400" dirty="0"/>
              <a:t>AI </a:t>
            </a:r>
            <a:r>
              <a:rPr lang="ko-KR" altLang="en-US" sz="2400" dirty="0"/>
              <a:t>구현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5</a:t>
            </a:r>
            <a:r>
              <a:rPr lang="ko-KR" altLang="en-US" sz="2400" b="1" dirty="0"/>
              <a:t>일차</a:t>
            </a:r>
            <a:r>
              <a:rPr lang="en-US" altLang="ko-KR" sz="2400" b="1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 err="1"/>
              <a:t>ScriptableObject</a:t>
            </a:r>
            <a:r>
              <a:rPr lang="ko-KR" altLang="en-US" sz="2400" dirty="0"/>
              <a:t>로 스킬 관리 모듈화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6</a:t>
            </a:r>
            <a:r>
              <a:rPr lang="ko-KR" altLang="en-US" sz="2400" b="1" dirty="0"/>
              <a:t>일차</a:t>
            </a:r>
            <a:r>
              <a:rPr lang="en-US" altLang="ko-KR" sz="2400" b="1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UI/UX </a:t>
            </a:r>
            <a:r>
              <a:rPr lang="ko-KR" altLang="en-US" sz="2400" dirty="0"/>
              <a:t>및 테스트 플레이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7</a:t>
            </a:r>
            <a:r>
              <a:rPr lang="ko-KR" altLang="en-US" sz="2400" b="1" dirty="0"/>
              <a:t>일차</a:t>
            </a:r>
            <a:r>
              <a:rPr lang="en-US" altLang="ko-KR" sz="2400" b="1" dirty="0"/>
              <a:t>:</a:t>
            </a:r>
            <a:r>
              <a:rPr lang="ko-KR" altLang="en-US" sz="2400" dirty="0"/>
              <a:t> 버그 수정 및 시연 영상 제작</a:t>
            </a:r>
          </a:p>
        </p:txBody>
      </p:sp>
    </p:spTree>
    <p:extLst>
      <p:ext uri="{BB962C8B-B14F-4D97-AF65-F5344CB8AC3E}">
        <p14:creationId xmlns:p14="http://schemas.microsoft.com/office/powerpoint/2010/main" val="31259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>
          <a:extLst>
            <a:ext uri="{FF2B5EF4-FFF2-40B4-BE49-F238E27FC236}">
              <a16:creationId xmlns:a16="http://schemas.microsoft.com/office/drawing/2014/main" id="{C77969E0-A17C-6B7A-8E39-2A70DB912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 descr=" ">
            <a:extLst>
              <a:ext uri="{FF2B5EF4-FFF2-40B4-BE49-F238E27FC236}">
                <a16:creationId xmlns:a16="http://schemas.microsoft.com/office/drawing/2014/main" id="{04DFF602-7FCE-B9D1-5063-425678E71D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>
            <a:extLst>
              <a:ext uri="{FF2B5EF4-FFF2-40B4-BE49-F238E27FC236}">
                <a16:creationId xmlns:a16="http://schemas.microsoft.com/office/drawing/2014/main" id="{17393EC8-2CF7-81DB-D21D-D85FCFA572D8}"/>
              </a:ext>
            </a:extLst>
          </p:cNvPr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">
            <a:extLst>
              <a:ext uri="{FF2B5EF4-FFF2-40B4-BE49-F238E27FC236}">
                <a16:creationId xmlns:a16="http://schemas.microsoft.com/office/drawing/2014/main" id="{138DBD44-C98F-2A0D-BC3B-6BA9C51BE2DA}"/>
              </a:ext>
            </a:extLst>
          </p:cNvPr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>
            <a:extLst>
              <a:ext uri="{FF2B5EF4-FFF2-40B4-BE49-F238E27FC236}">
                <a16:creationId xmlns:a16="http://schemas.microsoft.com/office/drawing/2014/main" id="{2CF0EEA0-66A4-0DA1-A759-846B75F4C57B}"/>
              </a:ext>
            </a:extLst>
          </p:cNvPr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6" descr=" ">
            <a:extLst>
              <a:ext uri="{FF2B5EF4-FFF2-40B4-BE49-F238E27FC236}">
                <a16:creationId xmlns:a16="http://schemas.microsoft.com/office/drawing/2014/main" id="{FE69BE44-9CF3-98E3-233B-D00FB0B8BAF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1B20B1-DAAD-431E-91B7-01713BC3F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739" y="2305050"/>
            <a:ext cx="15821025" cy="821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63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>
          <a:extLst>
            <a:ext uri="{FF2B5EF4-FFF2-40B4-BE49-F238E27FC236}">
              <a16:creationId xmlns:a16="http://schemas.microsoft.com/office/drawing/2014/main" id="{DE391115-982B-4E32-1B2B-42CDBCE22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 descr=" ">
            <a:extLst>
              <a:ext uri="{FF2B5EF4-FFF2-40B4-BE49-F238E27FC236}">
                <a16:creationId xmlns:a16="http://schemas.microsoft.com/office/drawing/2014/main" id="{A03C6234-71EB-C57A-CEF6-AB3282530A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>
            <a:extLst>
              <a:ext uri="{FF2B5EF4-FFF2-40B4-BE49-F238E27FC236}">
                <a16:creationId xmlns:a16="http://schemas.microsoft.com/office/drawing/2014/main" id="{14C29005-F334-DC4E-76EE-6865BC4E3197}"/>
              </a:ext>
            </a:extLst>
          </p:cNvPr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">
            <a:extLst>
              <a:ext uri="{FF2B5EF4-FFF2-40B4-BE49-F238E27FC236}">
                <a16:creationId xmlns:a16="http://schemas.microsoft.com/office/drawing/2014/main" id="{244D39B2-484A-A049-21E3-6D8DB3B9FCC7}"/>
              </a:ext>
            </a:extLst>
          </p:cNvPr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>
            <a:extLst>
              <a:ext uri="{FF2B5EF4-FFF2-40B4-BE49-F238E27FC236}">
                <a16:creationId xmlns:a16="http://schemas.microsoft.com/office/drawing/2014/main" id="{A5955B1A-A89B-1B24-BE1A-36C5A0D33F68}"/>
              </a:ext>
            </a:extLst>
          </p:cNvPr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6" descr=" ">
            <a:extLst>
              <a:ext uri="{FF2B5EF4-FFF2-40B4-BE49-F238E27FC236}">
                <a16:creationId xmlns:a16="http://schemas.microsoft.com/office/drawing/2014/main" id="{893122CD-8A93-F05F-2F49-C6C746FF83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A360B9-B31F-8A9E-3D4C-B815D617D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517" y="2371725"/>
            <a:ext cx="14601712" cy="83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14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755</Words>
  <Application>Microsoft Office PowerPoint</Application>
  <PresentationFormat>사용자 지정</PresentationFormat>
  <Paragraphs>157</Paragraphs>
  <Slides>16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WON JIN LEE</cp:lastModifiedBy>
  <cp:revision>30</cp:revision>
  <dcterms:created xsi:type="dcterms:W3CDTF">2024-06-11T02:27:30Z</dcterms:created>
  <dcterms:modified xsi:type="dcterms:W3CDTF">2025-08-05T03:17:11Z</dcterms:modified>
</cp:coreProperties>
</file>